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0" r:id="rId2"/>
    <p:sldId id="271" r:id="rId3"/>
    <p:sldId id="273" r:id="rId4"/>
    <p:sldId id="272" r:id="rId5"/>
    <p:sldId id="276" r:id="rId6"/>
    <p:sldId id="279" r:id="rId7"/>
    <p:sldId id="274" r:id="rId8"/>
    <p:sldId id="264" r:id="rId9"/>
    <p:sldId id="269" r:id="rId10"/>
    <p:sldId id="275" r:id="rId11"/>
    <p:sldId id="278" r:id="rId12"/>
    <p:sldId id="268" r:id="rId13"/>
    <p:sldId id="277" r:id="rId14"/>
    <p:sldId id="263" r:id="rId15"/>
    <p:sldId id="265" r:id="rId16"/>
    <p:sldId id="266" r:id="rId17"/>
    <p:sldId id="267" r:id="rId18"/>
    <p:sldId id="258" r:id="rId19"/>
    <p:sldId id="257" r:id="rId20"/>
    <p:sldId id="256" r:id="rId21"/>
    <p:sldId id="260" r:id="rId22"/>
    <p:sldId id="261" r:id="rId23"/>
    <p:sldId id="262" r:id="rId24"/>
    <p:sldId id="2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5" d="100"/>
          <a:sy n="105" d="100"/>
        </p:scale>
        <p:origin x="120" y="7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3F6C-11FC-CAB5-C16F-67B640AC92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17341FE-E058-CB22-132A-97C45A4AD9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E234676-9F28-2E9D-B8A1-74889B90D6B0}"/>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FB48285C-69F5-B824-2CFF-BFEEB2EB358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C0F1287-3518-BAAE-56F7-B26847FC7DB4}"/>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2412099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5D38-0A7D-2784-A098-D247F10C800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301668C-2F25-4E5E-F359-BBBCBE226A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D5B0095-D714-0CC3-4294-99E61A5B981F}"/>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230D9A68-91FD-5764-2403-4471D955BF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36A8DE-EEAB-35C5-A53A-312A66570753}"/>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343385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587DC6-87BE-7DDA-DD21-EA53CAAFF8F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3DD9AFE-16B4-24C3-787F-ADAECB097D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78B196C-7930-7F0A-F86A-ABA132B9B374}"/>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CE7D1948-3CD0-6FF7-9027-CB6A1C76D24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261D46F-ABE7-6A4B-AA35-C1F8F27A5221}"/>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230593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F4D3F-5163-AC71-CE17-9BB333B99A1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4635D3B-30B0-EF09-068D-9F963F37AA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A01A3B9-1386-E01E-A89A-AF5251C0FF80}"/>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B74EFA7F-C97C-E4FE-B12A-BFACBA06DA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5BB9D94-3B53-8B90-EBC7-AD470EFF6282}"/>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3980418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21C8-93B8-58E6-0C21-B4C62A64F9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448B72-8922-4E66-864C-C25978A6C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ECE52-A925-CFA8-FFF1-F71594C8582C}"/>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B1D326D3-C315-DAE9-4B40-565D7D860D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4AE4C6-3EB1-8BA2-5DD8-8945836C961E}"/>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744468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7BB86-42A5-21E3-6773-122FFC34046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8CE539-FD17-7B82-CA0C-2AC0330A84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D917D74-BF4C-1A80-1586-8E6983DBA8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A0AEDC0-FE33-3317-31A2-7D92FAF5C7CD}"/>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6" name="Footer Placeholder 5">
            <a:extLst>
              <a:ext uri="{FF2B5EF4-FFF2-40B4-BE49-F238E27FC236}">
                <a16:creationId xmlns:a16="http://schemas.microsoft.com/office/drawing/2014/main" id="{AD9D997C-018F-3491-25D0-49A1D4F259F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6C4582-8636-5475-72CC-CD4C6EC9CBF1}"/>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2808268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91F6A-796C-3AC2-A963-6CCC0A03744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ABF877E-F601-BC34-9456-239B46636F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190948-93FD-390A-4A88-AD9043BD14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778382C-9192-7CBA-92E6-144C41F6F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2E8C15-CA9F-D956-1735-6313BA6913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83991B-641E-4A04-6CA5-E7AE97E6AFF8}"/>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8" name="Footer Placeholder 7">
            <a:extLst>
              <a:ext uri="{FF2B5EF4-FFF2-40B4-BE49-F238E27FC236}">
                <a16:creationId xmlns:a16="http://schemas.microsoft.com/office/drawing/2014/main" id="{9280FC5D-FC5C-22BC-9EE7-FCB3D900D83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B487F31-A56C-EFF0-083D-392818412920}"/>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1515413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6D509-BF60-7EED-A009-48A74B5ABD1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B16AF88-2979-F848-72E2-4919C326D446}"/>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4" name="Footer Placeholder 3">
            <a:extLst>
              <a:ext uri="{FF2B5EF4-FFF2-40B4-BE49-F238E27FC236}">
                <a16:creationId xmlns:a16="http://schemas.microsoft.com/office/drawing/2014/main" id="{588A6F63-1101-022D-816F-52A8CB75414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9677C21-9623-5BC1-59ED-A4F90929C107}"/>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3451233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A24972-2703-DE07-D054-D2149DF04955}"/>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3" name="Footer Placeholder 2">
            <a:extLst>
              <a:ext uri="{FF2B5EF4-FFF2-40B4-BE49-F238E27FC236}">
                <a16:creationId xmlns:a16="http://schemas.microsoft.com/office/drawing/2014/main" id="{BBE7E154-A8A2-8FC2-F98C-AE8431623B8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5D64DED-C815-5A09-BA24-0CB5700AF096}"/>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1218022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AE161-713A-72C5-C4D2-BA9762A23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8DAD62A-5FBA-DE84-60F8-552A5406A3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462AB802-EA6E-2B02-148A-1E3197236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43DA12-CEB2-B91A-0848-0530CE7A54E9}"/>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6" name="Footer Placeholder 5">
            <a:extLst>
              <a:ext uri="{FF2B5EF4-FFF2-40B4-BE49-F238E27FC236}">
                <a16:creationId xmlns:a16="http://schemas.microsoft.com/office/drawing/2014/main" id="{1EFC72ED-E8B2-E03E-27B5-D522F5C024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A188299-5B9E-0500-3063-0F698EF922F2}"/>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4126039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7089F-75F4-34EB-03F2-46D45CE935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96FDCCB-72D4-CF85-88D7-DB286115F5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8D5EF6C-28C9-DAF3-BB8E-48B2AFBD99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4E31B-FDA9-0D4A-9F24-B9148EA41C78}"/>
              </a:ext>
            </a:extLst>
          </p:cNvPr>
          <p:cNvSpPr>
            <a:spLocks noGrp="1"/>
          </p:cNvSpPr>
          <p:nvPr>
            <p:ph type="dt" sz="half" idx="10"/>
          </p:nvPr>
        </p:nvSpPr>
        <p:spPr/>
        <p:txBody>
          <a:bodyPr/>
          <a:lstStyle/>
          <a:p>
            <a:fld id="{BF6795CA-A7DA-43F1-97FF-7E36CCA715A4}" type="datetimeFigureOut">
              <a:rPr lang="en-GB" smtClean="0"/>
              <a:t>09/11/2022</a:t>
            </a:fld>
            <a:endParaRPr lang="en-GB"/>
          </a:p>
        </p:txBody>
      </p:sp>
      <p:sp>
        <p:nvSpPr>
          <p:cNvPr id="6" name="Footer Placeholder 5">
            <a:extLst>
              <a:ext uri="{FF2B5EF4-FFF2-40B4-BE49-F238E27FC236}">
                <a16:creationId xmlns:a16="http://schemas.microsoft.com/office/drawing/2014/main" id="{2D0C71FC-C908-B7A9-E6A8-0736EBBDC1E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0A22C0-2669-E386-C410-6463CDBDB8A5}"/>
              </a:ext>
            </a:extLst>
          </p:cNvPr>
          <p:cNvSpPr>
            <a:spLocks noGrp="1"/>
          </p:cNvSpPr>
          <p:nvPr>
            <p:ph type="sldNum" sz="quarter" idx="12"/>
          </p:nvPr>
        </p:nvSpPr>
        <p:spPr/>
        <p:txBody>
          <a:bodyPr/>
          <a:lstStyle/>
          <a:p>
            <a:fld id="{44127893-0B3A-4E1B-9C45-EC16A7B6C99D}" type="slidenum">
              <a:rPr lang="en-GB" smtClean="0"/>
              <a:t>‹#›</a:t>
            </a:fld>
            <a:endParaRPr lang="en-GB"/>
          </a:p>
        </p:txBody>
      </p:sp>
    </p:spTree>
    <p:extLst>
      <p:ext uri="{BB962C8B-B14F-4D97-AF65-F5344CB8AC3E}">
        <p14:creationId xmlns:p14="http://schemas.microsoft.com/office/powerpoint/2010/main" val="3071804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F20412-385D-BE05-92C3-AD2BA322C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23E04A3-5D36-8DD9-29A8-9FE35063A3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4FC788-4945-ACC4-0D54-B28A5CF53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795CA-A7DA-43F1-97FF-7E36CCA715A4}" type="datetimeFigureOut">
              <a:rPr lang="en-GB" smtClean="0"/>
              <a:t>09/11/2022</a:t>
            </a:fld>
            <a:endParaRPr lang="en-GB"/>
          </a:p>
        </p:txBody>
      </p:sp>
      <p:sp>
        <p:nvSpPr>
          <p:cNvPr id="5" name="Footer Placeholder 4">
            <a:extLst>
              <a:ext uri="{FF2B5EF4-FFF2-40B4-BE49-F238E27FC236}">
                <a16:creationId xmlns:a16="http://schemas.microsoft.com/office/drawing/2014/main" id="{BCD7D984-A226-77F2-5D9B-86A46E2172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726CF19-1970-3EE3-9770-2EC32D8800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27893-0B3A-4E1B-9C45-EC16A7B6C99D}" type="slidenum">
              <a:rPr lang="en-GB" smtClean="0"/>
              <a:t>‹#›</a:t>
            </a:fld>
            <a:endParaRPr lang="en-GB"/>
          </a:p>
        </p:txBody>
      </p:sp>
    </p:spTree>
    <p:extLst>
      <p:ext uri="{BB962C8B-B14F-4D97-AF65-F5344CB8AC3E}">
        <p14:creationId xmlns:p14="http://schemas.microsoft.com/office/powerpoint/2010/main" val="392842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Rotation_(mathematics)" TargetMode="External"/><Relationship Id="rId2" Type="http://schemas.openxmlformats.org/officeDocument/2006/relationships/hyperlink" Target="https://en.wikipedia.org/wiki/Translation_(geometry)" TargetMode="External"/><Relationship Id="rId1" Type="http://schemas.openxmlformats.org/officeDocument/2006/relationships/slideLayout" Target="../slideLayouts/slideLayout2.xml"/><Relationship Id="rId5" Type="http://schemas.openxmlformats.org/officeDocument/2006/relationships/hyperlink" Target="https://en.wikipedia.org/wiki/Perspective_projection" TargetMode="External"/><Relationship Id="rId4" Type="http://schemas.openxmlformats.org/officeDocument/2006/relationships/hyperlink" Target="https://en.wikipedia.org/wiki/Scaling_(geomet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gif"/><Relationship Id="rId13" Type="http://schemas.openxmlformats.org/officeDocument/2006/relationships/image" Target="../media/image15.jpeg"/><Relationship Id="rId18" Type="http://schemas.openxmlformats.org/officeDocument/2006/relationships/image" Target="../media/image20.jpeg"/><Relationship Id="rId26" Type="http://schemas.openxmlformats.org/officeDocument/2006/relationships/image" Target="../media/image28.gif"/><Relationship Id="rId3" Type="http://schemas.openxmlformats.org/officeDocument/2006/relationships/image" Target="../media/image5.gif"/><Relationship Id="rId21" Type="http://schemas.openxmlformats.org/officeDocument/2006/relationships/image" Target="../media/image23.jpeg"/><Relationship Id="rId7" Type="http://schemas.openxmlformats.org/officeDocument/2006/relationships/image" Target="../media/image9.jpeg"/><Relationship Id="rId12" Type="http://schemas.openxmlformats.org/officeDocument/2006/relationships/image" Target="../media/image14.gif"/><Relationship Id="rId17" Type="http://schemas.openxmlformats.org/officeDocument/2006/relationships/image" Target="../media/image19.jpeg"/><Relationship Id="rId25" Type="http://schemas.openxmlformats.org/officeDocument/2006/relationships/image" Target="../media/image27.png"/><Relationship Id="rId2" Type="http://schemas.openxmlformats.org/officeDocument/2006/relationships/image" Target="../media/image4.gif"/><Relationship Id="rId16" Type="http://schemas.openxmlformats.org/officeDocument/2006/relationships/image" Target="../media/image18.jpe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jpeg"/><Relationship Id="rId15" Type="http://schemas.openxmlformats.org/officeDocument/2006/relationships/image" Target="../media/image17.jpeg"/><Relationship Id="rId23" Type="http://schemas.openxmlformats.org/officeDocument/2006/relationships/image" Target="../media/image25.jpeg"/><Relationship Id="rId28" Type="http://schemas.openxmlformats.org/officeDocument/2006/relationships/image" Target="../media/image30.jpeg"/><Relationship Id="rId10" Type="http://schemas.openxmlformats.org/officeDocument/2006/relationships/image" Target="../media/image12.jpe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jpeg"/><Relationship Id="rId27" Type="http://schemas.openxmlformats.org/officeDocument/2006/relationships/image" Target="../media/image29.jpeg"/><Relationship Id="rId30" Type="http://schemas.openxmlformats.org/officeDocument/2006/relationships/image" Target="../media/image32.jpeg"/></Relationships>
</file>

<file path=ppt/slides/_rels/slide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987552" y="502920"/>
            <a:ext cx="10652760" cy="4910327"/>
          </a:xfrm>
        </p:spPr>
        <p:txBody>
          <a:bodyPr>
            <a:noAutofit/>
          </a:bodyPr>
          <a:lstStyle/>
          <a:p>
            <a:r>
              <a:rPr lang="en-GB" sz="8800" dirty="0"/>
              <a:t>Bring in Benchmarking!!!</a:t>
            </a:r>
          </a:p>
        </p:txBody>
      </p:sp>
    </p:spTree>
    <p:extLst>
      <p:ext uri="{BB962C8B-B14F-4D97-AF65-F5344CB8AC3E}">
        <p14:creationId xmlns:p14="http://schemas.microsoft.com/office/powerpoint/2010/main" val="3589562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Coordinate systems</a:t>
            </a:r>
          </a:p>
        </p:txBody>
      </p:sp>
      <p:sp>
        <p:nvSpPr>
          <p:cNvPr id="2" name="AutoShape 2" descr="Left- and right-handed Cartesian coordinates">
            <a:extLst>
              <a:ext uri="{FF2B5EF4-FFF2-40B4-BE49-F238E27FC236}">
                <a16:creationId xmlns:a16="http://schemas.microsoft.com/office/drawing/2014/main" id="{67564383-B0D8-CA07-C9FF-095ABAAD6A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Left- and right-handed Cartesian coordinates">
            <a:extLst>
              <a:ext uri="{FF2B5EF4-FFF2-40B4-BE49-F238E27FC236}">
                <a16:creationId xmlns:a16="http://schemas.microsoft.com/office/drawing/2014/main" id="{0BD95A20-D0B0-82AB-A6AB-A0F9B87CD5CD}"/>
              </a:ext>
            </a:extLst>
          </p:cNvPr>
          <p:cNvSpPr>
            <a:spLocks noChangeAspect="1" noChangeArrowheads="1"/>
          </p:cNvSpPr>
          <p:nvPr/>
        </p:nvSpPr>
        <p:spPr bwMode="auto">
          <a:xfrm>
            <a:off x="2388870" y="-278130"/>
            <a:ext cx="4011930" cy="40119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8" name="Picture 7">
            <a:extLst>
              <a:ext uri="{FF2B5EF4-FFF2-40B4-BE49-F238E27FC236}">
                <a16:creationId xmlns:a16="http://schemas.microsoft.com/office/drawing/2014/main" id="{4C37EFA9-2535-2747-AC01-17AA26142FAD}"/>
              </a:ext>
            </a:extLst>
          </p:cNvPr>
          <p:cNvPicPr>
            <a:picLocks noChangeAspect="1"/>
          </p:cNvPicPr>
          <p:nvPr/>
        </p:nvPicPr>
        <p:blipFill>
          <a:blip r:embed="rId2"/>
          <a:stretch>
            <a:fillRect/>
          </a:stretch>
        </p:blipFill>
        <p:spPr>
          <a:xfrm>
            <a:off x="5404420" y="1777880"/>
            <a:ext cx="4208210" cy="3607040"/>
          </a:xfrm>
          <a:prstGeom prst="rect">
            <a:avLst/>
          </a:prstGeom>
        </p:spPr>
      </p:pic>
      <p:pic>
        <p:nvPicPr>
          <p:cNvPr id="10" name="Picture 9">
            <a:extLst>
              <a:ext uri="{FF2B5EF4-FFF2-40B4-BE49-F238E27FC236}">
                <a16:creationId xmlns:a16="http://schemas.microsoft.com/office/drawing/2014/main" id="{7D1124EF-5348-CDEC-954E-495FED48B2E8}"/>
              </a:ext>
            </a:extLst>
          </p:cNvPr>
          <p:cNvPicPr>
            <a:picLocks noChangeAspect="1"/>
          </p:cNvPicPr>
          <p:nvPr/>
        </p:nvPicPr>
        <p:blipFill>
          <a:blip r:embed="rId3"/>
          <a:stretch>
            <a:fillRect/>
          </a:stretch>
        </p:blipFill>
        <p:spPr>
          <a:xfrm>
            <a:off x="1479105" y="2109624"/>
            <a:ext cx="1819529" cy="2333951"/>
          </a:xfrm>
          <a:prstGeom prst="rect">
            <a:avLst/>
          </a:prstGeom>
        </p:spPr>
      </p:pic>
    </p:spTree>
    <p:extLst>
      <p:ext uri="{BB962C8B-B14F-4D97-AF65-F5344CB8AC3E}">
        <p14:creationId xmlns:p14="http://schemas.microsoft.com/office/powerpoint/2010/main" val="1925589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Left- and right-handed Cartesian coordinates">
            <a:extLst>
              <a:ext uri="{FF2B5EF4-FFF2-40B4-BE49-F238E27FC236}">
                <a16:creationId xmlns:a16="http://schemas.microsoft.com/office/drawing/2014/main" id="{67564383-B0D8-CA07-C9FF-095ABAAD6A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descr="Left- and right-handed Cartesian coordinates">
            <a:extLst>
              <a:ext uri="{FF2B5EF4-FFF2-40B4-BE49-F238E27FC236}">
                <a16:creationId xmlns:a16="http://schemas.microsoft.com/office/drawing/2014/main" id="{0BD95A20-D0B0-82AB-A6AB-A0F9B87CD5CD}"/>
              </a:ext>
            </a:extLst>
          </p:cNvPr>
          <p:cNvSpPr>
            <a:spLocks noChangeAspect="1" noChangeArrowheads="1"/>
          </p:cNvSpPr>
          <p:nvPr/>
        </p:nvSpPr>
        <p:spPr bwMode="auto">
          <a:xfrm>
            <a:off x="3001518" y="276772"/>
            <a:ext cx="2692451" cy="269245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0" name="Picture 2">
            <a:extLst>
              <a:ext uri="{FF2B5EF4-FFF2-40B4-BE49-F238E27FC236}">
                <a16:creationId xmlns:a16="http://schemas.microsoft.com/office/drawing/2014/main" id="{650839EB-F7B6-95B5-7DB9-D2A30E622F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584"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286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3D maths primer</a:t>
            </a:r>
          </a:p>
        </p:txBody>
      </p:sp>
      <p:pic>
        <p:nvPicPr>
          <p:cNvPr id="1026" name="Picture 2">
            <a:extLst>
              <a:ext uri="{FF2B5EF4-FFF2-40B4-BE49-F238E27FC236}">
                <a16:creationId xmlns:a16="http://schemas.microsoft.com/office/drawing/2014/main" id="{E229418C-982E-F81B-C1D6-2EF28F31C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8257" y="2025845"/>
            <a:ext cx="523875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2BE9596-9388-667C-38BA-4FCA5415A2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272" y="3416272"/>
            <a:ext cx="10386701" cy="1699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269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pPr algn="l"/>
            <a:r>
              <a:rPr lang="en-GB" dirty="0"/>
              <a:t>Homogeneous</a:t>
            </a:r>
            <a:r>
              <a:rPr lang="en-GB" b="0" i="0" dirty="0">
                <a:solidFill>
                  <a:srgbClr val="000000"/>
                </a:solidFill>
                <a:effectLst/>
                <a:latin typeface="Linux Libertine"/>
              </a:rPr>
              <a:t> coordinates</a:t>
            </a:r>
          </a:p>
          <a:p>
            <a:pPr marL="0" indent="0">
              <a:buNone/>
            </a:pPr>
            <a:br>
              <a:rPr lang="en-GB" b="0" i="0" dirty="0">
                <a:solidFill>
                  <a:srgbClr val="202122"/>
                </a:solidFill>
                <a:effectLst/>
                <a:latin typeface="Arial" panose="020B0604020202020204" pitchFamily="34" charset="0"/>
              </a:rPr>
            </a:br>
            <a:endParaRPr lang="en-GB" dirty="0"/>
          </a:p>
        </p:txBody>
      </p:sp>
      <p:sp>
        <p:nvSpPr>
          <p:cNvPr id="4" name="TextBox 3">
            <a:extLst>
              <a:ext uri="{FF2B5EF4-FFF2-40B4-BE49-F238E27FC236}">
                <a16:creationId xmlns:a16="http://schemas.microsoft.com/office/drawing/2014/main" id="{1A2DC6F5-C98B-38B0-CE65-F8323679845C}"/>
              </a:ext>
            </a:extLst>
          </p:cNvPr>
          <p:cNvSpPr txBox="1"/>
          <p:nvPr/>
        </p:nvSpPr>
        <p:spPr>
          <a:xfrm>
            <a:off x="2910078" y="1924582"/>
            <a:ext cx="6094476" cy="2031325"/>
          </a:xfrm>
          <a:prstGeom prst="rect">
            <a:avLst/>
          </a:prstGeom>
          <a:noFill/>
        </p:spPr>
        <p:txBody>
          <a:bodyPr wrap="square">
            <a:spAutoFit/>
          </a:bodyPr>
          <a:lstStyle/>
          <a:p>
            <a:r>
              <a:rPr lang="en-GB" b="0" i="0" dirty="0">
                <a:solidFill>
                  <a:srgbClr val="202122"/>
                </a:solidFill>
                <a:effectLst/>
                <a:latin typeface="Arial" panose="020B0604020202020204" pitchFamily="34" charset="0"/>
              </a:rPr>
              <a:t>Homogeneous coordinates are ubiquitous in computer graphics because they allow common vector operations such as </a:t>
            </a:r>
            <a:r>
              <a:rPr lang="en-GB" b="0" i="0" u="none" strike="noStrike" dirty="0">
                <a:solidFill>
                  <a:srgbClr val="0645AD"/>
                </a:solidFill>
                <a:effectLst/>
                <a:latin typeface="Arial" panose="020B0604020202020204" pitchFamily="34" charset="0"/>
                <a:hlinkClick r:id="rId2" tooltip="Translation (geometry)"/>
              </a:rPr>
              <a:t>translation</a:t>
            </a:r>
            <a:r>
              <a:rPr lang="en-GB" b="0" i="0" dirty="0">
                <a:solidFill>
                  <a:srgbClr val="202122"/>
                </a:solidFill>
                <a:effectLst/>
                <a:latin typeface="Arial" panose="020B0604020202020204" pitchFamily="34" charset="0"/>
              </a:rPr>
              <a:t>, </a:t>
            </a:r>
            <a:r>
              <a:rPr lang="en-GB" b="0" i="0" u="none" strike="noStrike" dirty="0">
                <a:solidFill>
                  <a:srgbClr val="0645AD"/>
                </a:solidFill>
                <a:effectLst/>
                <a:latin typeface="Arial" panose="020B0604020202020204" pitchFamily="34" charset="0"/>
                <a:hlinkClick r:id="rId3" tooltip="Rotation (mathematics)"/>
              </a:rPr>
              <a:t>rotation</a:t>
            </a:r>
            <a:r>
              <a:rPr lang="en-GB" b="0" i="0" dirty="0">
                <a:solidFill>
                  <a:srgbClr val="202122"/>
                </a:solidFill>
                <a:effectLst/>
                <a:latin typeface="Arial" panose="020B0604020202020204" pitchFamily="34" charset="0"/>
              </a:rPr>
              <a:t>, </a:t>
            </a:r>
            <a:r>
              <a:rPr lang="en-GB" b="0" i="0" u="none" strike="noStrike" dirty="0">
                <a:solidFill>
                  <a:srgbClr val="0645AD"/>
                </a:solidFill>
                <a:effectLst/>
                <a:latin typeface="Arial" panose="020B0604020202020204" pitchFamily="34" charset="0"/>
                <a:hlinkClick r:id="rId4" tooltip="Scaling (geometry)"/>
              </a:rPr>
              <a:t>scaling</a:t>
            </a:r>
            <a:r>
              <a:rPr lang="en-GB" b="0" i="0" dirty="0">
                <a:solidFill>
                  <a:srgbClr val="202122"/>
                </a:solidFill>
                <a:effectLst/>
                <a:latin typeface="Arial" panose="020B0604020202020204" pitchFamily="34" charset="0"/>
              </a:rPr>
              <a:t> and </a:t>
            </a:r>
            <a:r>
              <a:rPr lang="en-GB" b="0" i="0" u="none" strike="noStrike" dirty="0">
                <a:solidFill>
                  <a:srgbClr val="0645AD"/>
                </a:solidFill>
                <a:effectLst/>
                <a:latin typeface="Arial" panose="020B0604020202020204" pitchFamily="34" charset="0"/>
                <a:hlinkClick r:id="rId5" tooltip="Perspective projection"/>
              </a:rPr>
              <a:t>perspective projection</a:t>
            </a:r>
            <a:r>
              <a:rPr lang="en-GB" b="0" i="0" dirty="0">
                <a:solidFill>
                  <a:srgbClr val="202122"/>
                </a:solidFill>
                <a:effectLst/>
                <a:latin typeface="Arial" panose="020B0604020202020204" pitchFamily="34" charset="0"/>
              </a:rPr>
              <a:t> to be represented as a matrix by which the vector is multiplied. By the chain rule, any sequence of such operations can be multiplied out into a single matrix, allowing simple and efficient processing</a:t>
            </a:r>
            <a:endParaRPr lang="en-GB" dirty="0"/>
          </a:p>
        </p:txBody>
      </p:sp>
      <p:sp>
        <p:nvSpPr>
          <p:cNvPr id="5" name="Content Placeholder 3">
            <a:extLst>
              <a:ext uri="{FF2B5EF4-FFF2-40B4-BE49-F238E27FC236}">
                <a16:creationId xmlns:a16="http://schemas.microsoft.com/office/drawing/2014/main" id="{9F87C1F3-A637-4792-1F1C-AD1F7F49C144}"/>
              </a:ext>
            </a:extLst>
          </p:cNvPr>
          <p:cNvSpPr txBox="1">
            <a:spLocks/>
          </p:cNvSpPr>
          <p:nvPr/>
        </p:nvSpPr>
        <p:spPr>
          <a:xfrm>
            <a:off x="4011168" y="5378240"/>
            <a:ext cx="2892552" cy="635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4x4 matrices</a:t>
            </a:r>
          </a:p>
        </p:txBody>
      </p:sp>
    </p:spTree>
    <p:extLst>
      <p:ext uri="{BB962C8B-B14F-4D97-AF65-F5344CB8AC3E}">
        <p14:creationId xmlns:p14="http://schemas.microsoft.com/office/powerpoint/2010/main" val="133621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Some interesting things</a:t>
            </a:r>
          </a:p>
          <a:p>
            <a:pPr lvl="1"/>
            <a:r>
              <a:rPr lang="en-GB" dirty="0"/>
              <a:t>Frame rate independent animation</a:t>
            </a:r>
          </a:p>
        </p:txBody>
      </p:sp>
    </p:spTree>
    <p:extLst>
      <p:ext uri="{BB962C8B-B14F-4D97-AF65-F5344CB8AC3E}">
        <p14:creationId xmlns:p14="http://schemas.microsoft.com/office/powerpoint/2010/main" val="1686774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Talk about optimisation</a:t>
            </a:r>
          </a:p>
        </p:txBody>
      </p:sp>
    </p:spTree>
    <p:extLst>
      <p:ext uri="{BB962C8B-B14F-4D97-AF65-F5344CB8AC3E}">
        <p14:creationId xmlns:p14="http://schemas.microsoft.com/office/powerpoint/2010/main" val="2351420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But before we talk about optimising we need to measure.</a:t>
            </a:r>
          </a:p>
          <a:p>
            <a:r>
              <a:rPr lang="en-GB" dirty="0">
                <a:sym typeface="Wingdings" panose="05000000000000000000" pitchFamily="2" charset="2"/>
              </a:rPr>
              <a:t> Benchmarking</a:t>
            </a:r>
            <a:endParaRPr lang="en-GB" dirty="0"/>
          </a:p>
        </p:txBody>
      </p:sp>
    </p:spTree>
    <p:extLst>
      <p:ext uri="{BB962C8B-B14F-4D97-AF65-F5344CB8AC3E}">
        <p14:creationId xmlns:p14="http://schemas.microsoft.com/office/powerpoint/2010/main" val="3471836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342D72-ADFC-CEC5-A134-DEE74A9814F1}"/>
              </a:ext>
            </a:extLst>
          </p:cNvPr>
          <p:cNvSpPr txBox="1"/>
          <p:nvPr/>
        </p:nvSpPr>
        <p:spPr>
          <a:xfrm>
            <a:off x="749596" y="441251"/>
            <a:ext cx="9346018" cy="923330"/>
          </a:xfrm>
          <a:prstGeom prst="rect">
            <a:avLst/>
          </a:prstGeom>
          <a:noFill/>
        </p:spPr>
        <p:txBody>
          <a:bodyPr wrap="square" rtlCol="0">
            <a:spAutoFit/>
          </a:bodyPr>
          <a:lstStyle/>
          <a:p>
            <a:r>
              <a:rPr lang="en-GB" dirty="0"/>
              <a:t>Simple benchmark framework</a:t>
            </a:r>
          </a:p>
          <a:p>
            <a:r>
              <a:rPr lang="en-GB" dirty="0" err="1"/>
              <a:t>Deltatime</a:t>
            </a:r>
            <a:r>
              <a:rPr lang="en-GB" dirty="0"/>
              <a:t> VIM</a:t>
            </a:r>
          </a:p>
          <a:p>
            <a:endParaRPr lang="en-GB" dirty="0"/>
          </a:p>
        </p:txBody>
      </p:sp>
      <p:pic>
        <p:nvPicPr>
          <p:cNvPr id="3" name="Picture 2">
            <a:extLst>
              <a:ext uri="{FF2B5EF4-FFF2-40B4-BE49-F238E27FC236}">
                <a16:creationId xmlns:a16="http://schemas.microsoft.com/office/drawing/2014/main" id="{A811297A-D4C7-66C4-5C2D-9F266AE22C16}"/>
              </a:ext>
            </a:extLst>
          </p:cNvPr>
          <p:cNvPicPr>
            <a:picLocks noChangeAspect="1"/>
          </p:cNvPicPr>
          <p:nvPr/>
        </p:nvPicPr>
        <p:blipFill>
          <a:blip r:embed="rId2"/>
          <a:stretch>
            <a:fillRect/>
          </a:stretch>
        </p:blipFill>
        <p:spPr>
          <a:xfrm>
            <a:off x="1519494" y="1599638"/>
            <a:ext cx="7430537" cy="3286584"/>
          </a:xfrm>
          <a:prstGeom prst="rect">
            <a:avLst/>
          </a:prstGeom>
        </p:spPr>
      </p:pic>
    </p:spTree>
    <p:extLst>
      <p:ext uri="{BB962C8B-B14F-4D97-AF65-F5344CB8AC3E}">
        <p14:creationId xmlns:p14="http://schemas.microsoft.com/office/powerpoint/2010/main" val="2882002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0F5D22-CEFB-808C-EA49-D9AD51293303}"/>
              </a:ext>
            </a:extLst>
          </p:cNvPr>
          <p:cNvSpPr txBox="1"/>
          <p:nvPr/>
        </p:nvSpPr>
        <p:spPr>
          <a:xfrm>
            <a:off x="181155" y="405442"/>
            <a:ext cx="1820173" cy="369332"/>
          </a:xfrm>
          <a:prstGeom prst="rect">
            <a:avLst/>
          </a:prstGeom>
          <a:noFill/>
        </p:spPr>
        <p:txBody>
          <a:bodyPr wrap="square" rtlCol="0">
            <a:spAutoFit/>
          </a:bodyPr>
          <a:lstStyle/>
          <a:p>
            <a:r>
              <a:rPr lang="en-GB" dirty="0"/>
              <a:t>Using 2D Pixel</a:t>
            </a:r>
          </a:p>
        </p:txBody>
      </p:sp>
      <p:pic>
        <p:nvPicPr>
          <p:cNvPr id="3" name="Picture 2">
            <a:extLst>
              <a:ext uri="{FF2B5EF4-FFF2-40B4-BE49-F238E27FC236}">
                <a16:creationId xmlns:a16="http://schemas.microsoft.com/office/drawing/2014/main" id="{B58EC3E6-FDC8-55E1-CA30-923DD48CCB84}"/>
              </a:ext>
            </a:extLst>
          </p:cNvPr>
          <p:cNvPicPr>
            <a:picLocks noChangeAspect="1"/>
          </p:cNvPicPr>
          <p:nvPr/>
        </p:nvPicPr>
        <p:blipFill>
          <a:blip r:embed="rId2"/>
          <a:stretch>
            <a:fillRect/>
          </a:stretch>
        </p:blipFill>
        <p:spPr>
          <a:xfrm>
            <a:off x="2509180" y="0"/>
            <a:ext cx="7173640" cy="6858000"/>
          </a:xfrm>
          <a:prstGeom prst="rect">
            <a:avLst/>
          </a:prstGeom>
        </p:spPr>
      </p:pic>
      <p:sp>
        <p:nvSpPr>
          <p:cNvPr id="4" name="TextBox 3">
            <a:extLst>
              <a:ext uri="{FF2B5EF4-FFF2-40B4-BE49-F238E27FC236}">
                <a16:creationId xmlns:a16="http://schemas.microsoft.com/office/drawing/2014/main" id="{8C445311-E352-CC3D-E4DE-69A417CA454A}"/>
              </a:ext>
            </a:extLst>
          </p:cNvPr>
          <p:cNvSpPr txBox="1"/>
          <p:nvPr/>
        </p:nvSpPr>
        <p:spPr>
          <a:xfrm>
            <a:off x="181155" y="862642"/>
            <a:ext cx="1820173" cy="646331"/>
          </a:xfrm>
          <a:prstGeom prst="rect">
            <a:avLst/>
          </a:prstGeom>
          <a:noFill/>
        </p:spPr>
        <p:txBody>
          <a:bodyPr wrap="square" rtlCol="0">
            <a:spAutoFit/>
          </a:bodyPr>
          <a:lstStyle/>
          <a:p>
            <a:r>
              <a:rPr lang="en-GB" dirty="0"/>
              <a:t>Marginally quicker!</a:t>
            </a:r>
          </a:p>
        </p:txBody>
      </p:sp>
    </p:spTree>
    <p:extLst>
      <p:ext uri="{BB962C8B-B14F-4D97-AF65-F5344CB8AC3E}">
        <p14:creationId xmlns:p14="http://schemas.microsoft.com/office/powerpoint/2010/main" val="36663959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30A7C-D2D8-EAA7-EEB3-66FDE6BD289A}"/>
              </a:ext>
            </a:extLst>
          </p:cNvPr>
          <p:cNvPicPr>
            <a:picLocks noChangeAspect="1"/>
          </p:cNvPicPr>
          <p:nvPr/>
        </p:nvPicPr>
        <p:blipFill>
          <a:blip r:embed="rId2"/>
          <a:stretch>
            <a:fillRect/>
          </a:stretch>
        </p:blipFill>
        <p:spPr>
          <a:xfrm>
            <a:off x="2504915" y="239075"/>
            <a:ext cx="7182170" cy="6858000"/>
          </a:xfrm>
          <a:prstGeom prst="rect">
            <a:avLst/>
          </a:prstGeom>
        </p:spPr>
      </p:pic>
      <p:sp>
        <p:nvSpPr>
          <p:cNvPr id="6" name="TextBox 5">
            <a:extLst>
              <a:ext uri="{FF2B5EF4-FFF2-40B4-BE49-F238E27FC236}">
                <a16:creationId xmlns:a16="http://schemas.microsoft.com/office/drawing/2014/main" id="{2A0F5D22-CEFB-808C-EA49-D9AD51293303}"/>
              </a:ext>
            </a:extLst>
          </p:cNvPr>
          <p:cNvSpPr txBox="1"/>
          <p:nvPr/>
        </p:nvSpPr>
        <p:spPr>
          <a:xfrm>
            <a:off x="181155" y="405442"/>
            <a:ext cx="1820173" cy="369332"/>
          </a:xfrm>
          <a:prstGeom prst="rect">
            <a:avLst/>
          </a:prstGeom>
          <a:noFill/>
        </p:spPr>
        <p:txBody>
          <a:bodyPr wrap="square" rtlCol="0">
            <a:spAutoFit/>
          </a:bodyPr>
          <a:lstStyle/>
          <a:p>
            <a:r>
              <a:rPr lang="en-GB" dirty="0"/>
              <a:t>Using DVR</a:t>
            </a:r>
          </a:p>
        </p:txBody>
      </p:sp>
    </p:spTree>
    <p:extLst>
      <p:ext uri="{BB962C8B-B14F-4D97-AF65-F5344CB8AC3E}">
        <p14:creationId xmlns:p14="http://schemas.microsoft.com/office/powerpoint/2010/main" val="3894826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88392" y="124841"/>
            <a:ext cx="10515600" cy="4351338"/>
          </a:xfrm>
        </p:spPr>
        <p:txBody>
          <a:bodyPr/>
          <a:lstStyle/>
          <a:p>
            <a:r>
              <a:rPr lang="en-GB" dirty="0"/>
              <a:t>GLA Summit 2022</a:t>
            </a:r>
          </a:p>
        </p:txBody>
      </p:sp>
    </p:spTree>
    <p:extLst>
      <p:ext uri="{BB962C8B-B14F-4D97-AF65-F5344CB8AC3E}">
        <p14:creationId xmlns:p14="http://schemas.microsoft.com/office/powerpoint/2010/main" val="1320882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342D72-ADFC-CEC5-A134-DEE74A9814F1}"/>
              </a:ext>
            </a:extLst>
          </p:cNvPr>
          <p:cNvSpPr txBox="1"/>
          <p:nvPr/>
        </p:nvSpPr>
        <p:spPr>
          <a:xfrm>
            <a:off x="754912" y="435935"/>
            <a:ext cx="9346018" cy="369332"/>
          </a:xfrm>
          <a:prstGeom prst="rect">
            <a:avLst/>
          </a:prstGeom>
          <a:noFill/>
        </p:spPr>
        <p:txBody>
          <a:bodyPr wrap="square" rtlCol="0">
            <a:spAutoFit/>
          </a:bodyPr>
          <a:lstStyle/>
          <a:p>
            <a:r>
              <a:rPr lang="en-GB" dirty="0"/>
              <a:t>Profiling massively affects performance! (x10!!!)</a:t>
            </a:r>
          </a:p>
        </p:txBody>
      </p:sp>
    </p:spTree>
    <p:extLst>
      <p:ext uri="{BB962C8B-B14F-4D97-AF65-F5344CB8AC3E}">
        <p14:creationId xmlns:p14="http://schemas.microsoft.com/office/powerpoint/2010/main" val="906453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5687982"/>
          </a:xfrm>
        </p:spPr>
        <p:txBody>
          <a:bodyPr>
            <a:normAutofit lnSpcReduction="10000"/>
          </a:bodyPr>
          <a:lstStyle/>
          <a:p>
            <a:r>
              <a:rPr lang="en-GB" dirty="0"/>
              <a:t>Know when to stop benchmarking and optimising (have a goal in mind, for me it was &gt; 60 FPS for the teapot)</a:t>
            </a:r>
          </a:p>
          <a:p>
            <a:r>
              <a:rPr lang="en-GB" dirty="0"/>
              <a:t>But do identify the hot spots</a:t>
            </a:r>
          </a:p>
          <a:p>
            <a:r>
              <a:rPr lang="en-GB" dirty="0"/>
              <a:t>Don’t bother optimising things that look slow but might not be called often enough to make a difference</a:t>
            </a:r>
          </a:p>
          <a:p>
            <a:r>
              <a:rPr lang="en-GB" dirty="0"/>
              <a:t>Profiling will cause slowdowns! (</a:t>
            </a:r>
            <a:r>
              <a:rPr lang="en-GB" dirty="0" err="1"/>
              <a:t>Schroedingbug</a:t>
            </a:r>
            <a:r>
              <a:rPr lang="en-GB" dirty="0"/>
              <a:t>?)</a:t>
            </a:r>
          </a:p>
          <a:p>
            <a:r>
              <a:rPr lang="en-GB" dirty="0"/>
              <a:t>Simple is better! Complicated scheme with DVRs and double buffering offered about the same performance but was much harder to work with. Trying to optimise out the pixel buffer was premature optimisation</a:t>
            </a:r>
          </a:p>
          <a:p>
            <a:r>
              <a:rPr lang="en-GB" dirty="0"/>
              <a:t>Picture stuff is slow, can do some tricks like cache the </a:t>
            </a:r>
            <a:r>
              <a:rPr lang="en-GB" dirty="0" err="1"/>
              <a:t>rect</a:t>
            </a:r>
            <a:endParaRPr lang="en-GB" dirty="0"/>
          </a:p>
          <a:p>
            <a:r>
              <a:rPr lang="en-GB" dirty="0"/>
              <a:t>LabVIEW is weird, sometimes the code will suddenly run slowly for no apparent reason, restarting LabVIEW will fix it!</a:t>
            </a:r>
          </a:p>
        </p:txBody>
      </p:sp>
    </p:spTree>
    <p:extLst>
      <p:ext uri="{BB962C8B-B14F-4D97-AF65-F5344CB8AC3E}">
        <p14:creationId xmlns:p14="http://schemas.microsoft.com/office/powerpoint/2010/main" val="392051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8E76B-63DF-AAE8-479D-9DAEF9D2DAC5}"/>
              </a:ext>
            </a:extLst>
          </p:cNvPr>
          <p:cNvPicPr>
            <a:picLocks noChangeAspect="1"/>
          </p:cNvPicPr>
          <p:nvPr/>
        </p:nvPicPr>
        <p:blipFill>
          <a:blip r:embed="rId2"/>
          <a:stretch>
            <a:fillRect/>
          </a:stretch>
        </p:blipFill>
        <p:spPr>
          <a:xfrm>
            <a:off x="7595118" y="1497564"/>
            <a:ext cx="3979693" cy="2907829"/>
          </a:xfrm>
          <a:prstGeom prst="rect">
            <a:avLst/>
          </a:prstGeom>
        </p:spPr>
      </p:pic>
      <p:pic>
        <p:nvPicPr>
          <p:cNvPr id="7" name="Picture 6">
            <a:extLst>
              <a:ext uri="{FF2B5EF4-FFF2-40B4-BE49-F238E27FC236}">
                <a16:creationId xmlns:a16="http://schemas.microsoft.com/office/drawing/2014/main" id="{8CB90BEA-C442-9AA0-D959-DDE630B79644}"/>
              </a:ext>
            </a:extLst>
          </p:cNvPr>
          <p:cNvPicPr>
            <a:picLocks noChangeAspect="1"/>
          </p:cNvPicPr>
          <p:nvPr/>
        </p:nvPicPr>
        <p:blipFill>
          <a:blip r:embed="rId3"/>
          <a:stretch>
            <a:fillRect/>
          </a:stretch>
        </p:blipFill>
        <p:spPr>
          <a:xfrm>
            <a:off x="121298" y="282011"/>
            <a:ext cx="5490412" cy="3925787"/>
          </a:xfrm>
          <a:prstGeom prst="rect">
            <a:avLst/>
          </a:prstGeom>
        </p:spPr>
      </p:pic>
      <p:sp>
        <p:nvSpPr>
          <p:cNvPr id="8" name="TextBox 7">
            <a:extLst>
              <a:ext uri="{FF2B5EF4-FFF2-40B4-BE49-F238E27FC236}">
                <a16:creationId xmlns:a16="http://schemas.microsoft.com/office/drawing/2014/main" id="{8FC8006C-1C35-F1B6-4642-C0328C0291CD}"/>
              </a:ext>
            </a:extLst>
          </p:cNvPr>
          <p:cNvSpPr txBox="1"/>
          <p:nvPr/>
        </p:nvSpPr>
        <p:spPr>
          <a:xfrm>
            <a:off x="550506" y="4405393"/>
            <a:ext cx="4525347" cy="646331"/>
          </a:xfrm>
          <a:prstGeom prst="rect">
            <a:avLst/>
          </a:prstGeom>
          <a:noFill/>
        </p:spPr>
        <p:txBody>
          <a:bodyPr wrap="square" rtlCol="0">
            <a:spAutoFit/>
          </a:bodyPr>
          <a:lstStyle/>
          <a:p>
            <a:r>
              <a:rPr lang="en-GB" dirty="0"/>
              <a:t>Naïve implementation is actually quickest with real world data</a:t>
            </a:r>
          </a:p>
        </p:txBody>
      </p:sp>
      <p:sp>
        <p:nvSpPr>
          <p:cNvPr id="9" name="TextBox 8">
            <a:extLst>
              <a:ext uri="{FF2B5EF4-FFF2-40B4-BE49-F238E27FC236}">
                <a16:creationId xmlns:a16="http://schemas.microsoft.com/office/drawing/2014/main" id="{213A1180-8A0D-9AC7-58A4-EACDE5A5569D}"/>
              </a:ext>
            </a:extLst>
          </p:cNvPr>
          <p:cNvSpPr txBox="1"/>
          <p:nvPr/>
        </p:nvSpPr>
        <p:spPr>
          <a:xfrm>
            <a:off x="7193902" y="4554683"/>
            <a:ext cx="4525347" cy="646331"/>
          </a:xfrm>
          <a:prstGeom prst="rect">
            <a:avLst/>
          </a:prstGeom>
          <a:noFill/>
        </p:spPr>
        <p:txBody>
          <a:bodyPr wrap="square" rtlCol="0">
            <a:spAutoFit/>
          </a:bodyPr>
          <a:lstStyle/>
          <a:p>
            <a:r>
              <a:rPr lang="en-GB" dirty="0"/>
              <a:t>But clever low level technique is quickest with </a:t>
            </a:r>
            <a:r>
              <a:rPr lang="en-GB" dirty="0" err="1"/>
              <a:t>synthethic</a:t>
            </a:r>
            <a:r>
              <a:rPr lang="en-GB" dirty="0"/>
              <a:t> data.</a:t>
            </a:r>
          </a:p>
        </p:txBody>
      </p:sp>
      <p:sp>
        <p:nvSpPr>
          <p:cNvPr id="10" name="TextBox 9">
            <a:extLst>
              <a:ext uri="{FF2B5EF4-FFF2-40B4-BE49-F238E27FC236}">
                <a16:creationId xmlns:a16="http://schemas.microsoft.com/office/drawing/2014/main" id="{DE21EFEB-6599-C810-CDBC-FBCD1C7EF70E}"/>
              </a:ext>
            </a:extLst>
          </p:cNvPr>
          <p:cNvSpPr txBox="1"/>
          <p:nvPr/>
        </p:nvSpPr>
        <p:spPr>
          <a:xfrm>
            <a:off x="1061049" y="5535453"/>
            <a:ext cx="9385539" cy="369332"/>
          </a:xfrm>
          <a:prstGeom prst="rect">
            <a:avLst/>
          </a:prstGeom>
          <a:noFill/>
        </p:spPr>
        <p:txBody>
          <a:bodyPr wrap="square" rtlCol="0">
            <a:spAutoFit/>
          </a:bodyPr>
          <a:lstStyle/>
          <a:p>
            <a:r>
              <a:rPr lang="en-GB" dirty="0"/>
              <a:t>Can draw the wrong conclusions from benchmarking and optimisation</a:t>
            </a:r>
          </a:p>
        </p:txBody>
      </p:sp>
    </p:spTree>
    <p:extLst>
      <p:ext uri="{BB962C8B-B14F-4D97-AF65-F5344CB8AC3E}">
        <p14:creationId xmlns:p14="http://schemas.microsoft.com/office/powerpoint/2010/main" val="2945469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A8E76B-63DF-AAE8-479D-9DAEF9D2DAC5}"/>
              </a:ext>
            </a:extLst>
          </p:cNvPr>
          <p:cNvPicPr>
            <a:picLocks noChangeAspect="1"/>
          </p:cNvPicPr>
          <p:nvPr/>
        </p:nvPicPr>
        <p:blipFill>
          <a:blip r:embed="rId2"/>
          <a:stretch>
            <a:fillRect/>
          </a:stretch>
        </p:blipFill>
        <p:spPr>
          <a:xfrm>
            <a:off x="7595118" y="1497564"/>
            <a:ext cx="3979693" cy="2907829"/>
          </a:xfrm>
          <a:prstGeom prst="rect">
            <a:avLst/>
          </a:prstGeom>
        </p:spPr>
      </p:pic>
      <p:pic>
        <p:nvPicPr>
          <p:cNvPr id="7" name="Picture 6">
            <a:extLst>
              <a:ext uri="{FF2B5EF4-FFF2-40B4-BE49-F238E27FC236}">
                <a16:creationId xmlns:a16="http://schemas.microsoft.com/office/drawing/2014/main" id="{8CB90BEA-C442-9AA0-D959-DDE630B79644}"/>
              </a:ext>
            </a:extLst>
          </p:cNvPr>
          <p:cNvPicPr>
            <a:picLocks noChangeAspect="1"/>
          </p:cNvPicPr>
          <p:nvPr/>
        </p:nvPicPr>
        <p:blipFill>
          <a:blip r:embed="rId3"/>
          <a:stretch>
            <a:fillRect/>
          </a:stretch>
        </p:blipFill>
        <p:spPr>
          <a:xfrm>
            <a:off x="121298" y="282011"/>
            <a:ext cx="5490412" cy="3925787"/>
          </a:xfrm>
          <a:prstGeom prst="rect">
            <a:avLst/>
          </a:prstGeom>
        </p:spPr>
      </p:pic>
      <p:sp>
        <p:nvSpPr>
          <p:cNvPr id="8" name="TextBox 7">
            <a:extLst>
              <a:ext uri="{FF2B5EF4-FFF2-40B4-BE49-F238E27FC236}">
                <a16:creationId xmlns:a16="http://schemas.microsoft.com/office/drawing/2014/main" id="{8FC8006C-1C35-F1B6-4642-C0328C0291CD}"/>
              </a:ext>
            </a:extLst>
          </p:cNvPr>
          <p:cNvSpPr txBox="1"/>
          <p:nvPr/>
        </p:nvSpPr>
        <p:spPr>
          <a:xfrm>
            <a:off x="550506" y="4405393"/>
            <a:ext cx="4525347" cy="646331"/>
          </a:xfrm>
          <a:prstGeom prst="rect">
            <a:avLst/>
          </a:prstGeom>
          <a:noFill/>
        </p:spPr>
        <p:txBody>
          <a:bodyPr wrap="square" rtlCol="0">
            <a:spAutoFit/>
          </a:bodyPr>
          <a:lstStyle/>
          <a:p>
            <a:r>
              <a:rPr lang="en-GB" dirty="0"/>
              <a:t>Naïve implementation is actually quickest with real world data</a:t>
            </a:r>
          </a:p>
        </p:txBody>
      </p:sp>
      <p:sp>
        <p:nvSpPr>
          <p:cNvPr id="9" name="TextBox 8">
            <a:extLst>
              <a:ext uri="{FF2B5EF4-FFF2-40B4-BE49-F238E27FC236}">
                <a16:creationId xmlns:a16="http://schemas.microsoft.com/office/drawing/2014/main" id="{213A1180-8A0D-9AC7-58A4-EACDE5A5569D}"/>
              </a:ext>
            </a:extLst>
          </p:cNvPr>
          <p:cNvSpPr txBox="1"/>
          <p:nvPr/>
        </p:nvSpPr>
        <p:spPr>
          <a:xfrm>
            <a:off x="7193902" y="4554683"/>
            <a:ext cx="4525347" cy="646331"/>
          </a:xfrm>
          <a:prstGeom prst="rect">
            <a:avLst/>
          </a:prstGeom>
          <a:noFill/>
        </p:spPr>
        <p:txBody>
          <a:bodyPr wrap="square" rtlCol="0">
            <a:spAutoFit/>
          </a:bodyPr>
          <a:lstStyle/>
          <a:p>
            <a:r>
              <a:rPr lang="en-GB" dirty="0"/>
              <a:t>But clever low level technique is quickest with </a:t>
            </a:r>
            <a:r>
              <a:rPr lang="en-GB" dirty="0" err="1"/>
              <a:t>synthethic</a:t>
            </a:r>
            <a:r>
              <a:rPr lang="en-GB" dirty="0"/>
              <a:t> data.</a:t>
            </a:r>
          </a:p>
        </p:txBody>
      </p:sp>
      <p:sp>
        <p:nvSpPr>
          <p:cNvPr id="10" name="TextBox 9">
            <a:extLst>
              <a:ext uri="{FF2B5EF4-FFF2-40B4-BE49-F238E27FC236}">
                <a16:creationId xmlns:a16="http://schemas.microsoft.com/office/drawing/2014/main" id="{DE21EFEB-6599-C810-CDBC-FBCD1C7EF70E}"/>
              </a:ext>
            </a:extLst>
          </p:cNvPr>
          <p:cNvSpPr txBox="1"/>
          <p:nvPr/>
        </p:nvSpPr>
        <p:spPr>
          <a:xfrm>
            <a:off x="1061049" y="5535453"/>
            <a:ext cx="9385539" cy="369332"/>
          </a:xfrm>
          <a:prstGeom prst="rect">
            <a:avLst/>
          </a:prstGeom>
          <a:noFill/>
        </p:spPr>
        <p:txBody>
          <a:bodyPr wrap="square" rtlCol="0">
            <a:spAutoFit/>
          </a:bodyPr>
          <a:lstStyle/>
          <a:p>
            <a:r>
              <a:rPr lang="en-GB" dirty="0"/>
              <a:t>Can draw the wrong conclusions from benchmarking and optimisation</a:t>
            </a:r>
          </a:p>
        </p:txBody>
      </p:sp>
    </p:spTree>
    <p:extLst>
      <p:ext uri="{BB962C8B-B14F-4D97-AF65-F5344CB8AC3E}">
        <p14:creationId xmlns:p14="http://schemas.microsoft.com/office/powerpoint/2010/main" val="3547109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342D72-ADFC-CEC5-A134-DEE74A9814F1}"/>
              </a:ext>
            </a:extLst>
          </p:cNvPr>
          <p:cNvSpPr txBox="1"/>
          <p:nvPr/>
        </p:nvSpPr>
        <p:spPr>
          <a:xfrm>
            <a:off x="754912" y="435935"/>
            <a:ext cx="9346018" cy="1754326"/>
          </a:xfrm>
          <a:prstGeom prst="rect">
            <a:avLst/>
          </a:prstGeom>
          <a:noFill/>
        </p:spPr>
        <p:txBody>
          <a:bodyPr wrap="square" rtlCol="0">
            <a:spAutoFit/>
          </a:bodyPr>
          <a:lstStyle/>
          <a:p>
            <a:r>
              <a:rPr lang="en-GB" dirty="0"/>
              <a:t>More to come?</a:t>
            </a:r>
          </a:p>
          <a:p>
            <a:endParaRPr lang="en-GB" dirty="0"/>
          </a:p>
          <a:p>
            <a:r>
              <a:rPr lang="en-GB" dirty="0"/>
              <a:t>Amnesia scene?</a:t>
            </a:r>
          </a:p>
          <a:p>
            <a:r>
              <a:rPr lang="en-GB" dirty="0"/>
              <a:t>Texture mapping</a:t>
            </a:r>
          </a:p>
          <a:p>
            <a:r>
              <a:rPr lang="en-GB" dirty="0"/>
              <a:t>Clipping</a:t>
            </a:r>
          </a:p>
          <a:p>
            <a:r>
              <a:rPr lang="en-GB" dirty="0"/>
              <a:t>Collisions in 3D space?</a:t>
            </a:r>
          </a:p>
        </p:txBody>
      </p:sp>
      <p:sp>
        <p:nvSpPr>
          <p:cNvPr id="2" name="TextBox 1">
            <a:extLst>
              <a:ext uri="{FF2B5EF4-FFF2-40B4-BE49-F238E27FC236}">
                <a16:creationId xmlns:a16="http://schemas.microsoft.com/office/drawing/2014/main" id="{FDFC72F5-D229-3BBE-13FE-9D84C7BFB561}"/>
              </a:ext>
            </a:extLst>
          </p:cNvPr>
          <p:cNvSpPr txBox="1"/>
          <p:nvPr/>
        </p:nvSpPr>
        <p:spPr>
          <a:xfrm>
            <a:off x="2457450" y="943766"/>
            <a:ext cx="6095114" cy="369332"/>
          </a:xfrm>
          <a:prstGeom prst="rect">
            <a:avLst/>
          </a:prstGeom>
          <a:noFill/>
        </p:spPr>
        <p:txBody>
          <a:bodyPr wrap="square">
            <a:spAutoFit/>
          </a:bodyPr>
          <a:lstStyle/>
          <a:p>
            <a:r>
              <a:rPr lang="en-GB" dirty="0"/>
              <a:t>https://youtu.be/sxW6CW0RWlg?t=492</a:t>
            </a:r>
          </a:p>
        </p:txBody>
      </p:sp>
    </p:spTree>
    <p:extLst>
      <p:ext uri="{BB962C8B-B14F-4D97-AF65-F5344CB8AC3E}">
        <p14:creationId xmlns:p14="http://schemas.microsoft.com/office/powerpoint/2010/main" val="183749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88392" y="100584"/>
            <a:ext cx="10515600" cy="4351338"/>
          </a:xfrm>
        </p:spPr>
        <p:txBody>
          <a:bodyPr/>
          <a:lstStyle/>
          <a:p>
            <a:r>
              <a:rPr lang="en-GB" dirty="0"/>
              <a:t>Our giants are female</a:t>
            </a:r>
          </a:p>
          <a:p>
            <a:r>
              <a:rPr lang="en-GB" dirty="0"/>
              <a:t>Dilys Margaret Taylor</a:t>
            </a:r>
          </a:p>
          <a:p>
            <a:r>
              <a:rPr lang="en-GB" dirty="0"/>
              <a:t>August 1945 </a:t>
            </a:r>
            <a:r>
              <a:rPr lang="en-GB" dirty="0">
                <a:sym typeface="Wingdings" panose="05000000000000000000" pitchFamily="2" charset="2"/>
              </a:rPr>
              <a:t> November 2022</a:t>
            </a:r>
            <a:endParaRPr lang="en-GB" dirty="0"/>
          </a:p>
        </p:txBody>
      </p:sp>
      <p:pic>
        <p:nvPicPr>
          <p:cNvPr id="5" name="Picture 4" descr="A person sitting at a table holding a box of cookies&#10;&#10;Description automatically generated with low confidence">
            <a:extLst>
              <a:ext uri="{FF2B5EF4-FFF2-40B4-BE49-F238E27FC236}">
                <a16:creationId xmlns:a16="http://schemas.microsoft.com/office/drawing/2014/main" id="{39109C9B-49CC-2587-967C-B21D14CEE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3224" y="100584"/>
            <a:ext cx="6120384" cy="4590288"/>
          </a:xfrm>
          <a:prstGeom prst="rect">
            <a:avLst/>
          </a:prstGeom>
        </p:spPr>
      </p:pic>
    </p:spTree>
    <p:extLst>
      <p:ext uri="{BB962C8B-B14F-4D97-AF65-F5344CB8AC3E}">
        <p14:creationId xmlns:p14="http://schemas.microsoft.com/office/powerpoint/2010/main" val="1989265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79248" y="97409"/>
            <a:ext cx="10515600" cy="4351338"/>
          </a:xfrm>
        </p:spPr>
        <p:txBody>
          <a:bodyPr/>
          <a:lstStyle/>
          <a:p>
            <a:r>
              <a:rPr lang="en-GB" dirty="0"/>
              <a:t>About me</a:t>
            </a:r>
          </a:p>
        </p:txBody>
      </p:sp>
    </p:spTree>
    <p:extLst>
      <p:ext uri="{BB962C8B-B14F-4D97-AF65-F5344CB8AC3E}">
        <p14:creationId xmlns:p14="http://schemas.microsoft.com/office/powerpoint/2010/main" val="759892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106680" y="61197"/>
            <a:ext cx="10515600" cy="4351338"/>
          </a:xfrm>
        </p:spPr>
        <p:txBody>
          <a:bodyPr/>
          <a:lstStyle/>
          <a:p>
            <a:r>
              <a:rPr lang="en-GB" dirty="0"/>
              <a:t>Starting backwards</a:t>
            </a:r>
          </a:p>
        </p:txBody>
      </p:sp>
      <p:sp>
        <p:nvSpPr>
          <p:cNvPr id="3" name="TextBox 2">
            <a:extLst>
              <a:ext uri="{FF2B5EF4-FFF2-40B4-BE49-F238E27FC236}">
                <a16:creationId xmlns:a16="http://schemas.microsoft.com/office/drawing/2014/main" id="{6955AF4C-332D-25C8-9ACC-D08F59D1EE2C}"/>
              </a:ext>
            </a:extLst>
          </p:cNvPr>
          <p:cNvSpPr txBox="1"/>
          <p:nvPr/>
        </p:nvSpPr>
        <p:spPr>
          <a:xfrm>
            <a:off x="5448633" y="3092966"/>
            <a:ext cx="6097904" cy="369332"/>
          </a:xfrm>
          <a:prstGeom prst="rect">
            <a:avLst/>
          </a:prstGeom>
          <a:noFill/>
        </p:spPr>
        <p:txBody>
          <a:bodyPr wrap="square">
            <a:spAutoFit/>
          </a:bodyPr>
          <a:lstStyle/>
          <a:p>
            <a:r>
              <a:rPr lang="en-GB" dirty="0"/>
              <a:t>https://github.com/neilpate/3DEngine</a:t>
            </a:r>
          </a:p>
        </p:txBody>
      </p:sp>
      <p:pic>
        <p:nvPicPr>
          <p:cNvPr id="6" name="Picture 5">
            <a:extLst>
              <a:ext uri="{FF2B5EF4-FFF2-40B4-BE49-F238E27FC236}">
                <a16:creationId xmlns:a16="http://schemas.microsoft.com/office/drawing/2014/main" id="{FBD36A2A-5E49-FE68-9375-84543D153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2521466"/>
            <a:ext cx="1143000" cy="1143000"/>
          </a:xfrm>
          <a:prstGeom prst="rect">
            <a:avLst/>
          </a:prstGeom>
        </p:spPr>
      </p:pic>
      <p:pic>
        <p:nvPicPr>
          <p:cNvPr id="10" name="Picture 9" descr="Logo&#10;&#10;Description automatically generated">
            <a:extLst>
              <a:ext uri="{FF2B5EF4-FFF2-40B4-BE49-F238E27FC236}">
                <a16:creationId xmlns:a16="http://schemas.microsoft.com/office/drawing/2014/main" id="{21B4F909-84D6-EDB7-98C9-4029F3DCF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0" y="4089205"/>
            <a:ext cx="3708372" cy="1015992"/>
          </a:xfrm>
          <a:prstGeom prst="rect">
            <a:avLst/>
          </a:prstGeom>
        </p:spPr>
      </p:pic>
      <p:sp>
        <p:nvSpPr>
          <p:cNvPr id="12" name="TextBox 11">
            <a:extLst>
              <a:ext uri="{FF2B5EF4-FFF2-40B4-BE49-F238E27FC236}">
                <a16:creationId xmlns:a16="http://schemas.microsoft.com/office/drawing/2014/main" id="{2F97B852-8443-0466-8922-7C7B36E15250}"/>
              </a:ext>
            </a:extLst>
          </p:cNvPr>
          <p:cNvSpPr txBox="1"/>
          <p:nvPr/>
        </p:nvSpPr>
        <p:spPr>
          <a:xfrm>
            <a:off x="5448633" y="4412535"/>
            <a:ext cx="6097904" cy="369332"/>
          </a:xfrm>
          <a:prstGeom prst="rect">
            <a:avLst/>
          </a:prstGeom>
          <a:noFill/>
        </p:spPr>
        <p:txBody>
          <a:bodyPr wrap="square">
            <a:spAutoFit/>
          </a:bodyPr>
          <a:lstStyle/>
          <a:p>
            <a:r>
              <a:rPr lang="en-GB" dirty="0"/>
              <a:t>https://discord.gg/XAqnRNuXAD</a:t>
            </a:r>
          </a:p>
        </p:txBody>
      </p:sp>
    </p:spTree>
    <p:extLst>
      <p:ext uri="{BB962C8B-B14F-4D97-AF65-F5344CB8AC3E}">
        <p14:creationId xmlns:p14="http://schemas.microsoft.com/office/powerpoint/2010/main" val="967029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79248" y="61197"/>
            <a:ext cx="10515600" cy="4351338"/>
          </a:xfrm>
        </p:spPr>
        <p:txBody>
          <a:bodyPr/>
          <a:lstStyle/>
          <a:p>
            <a:r>
              <a:rPr lang="en-GB" dirty="0"/>
              <a:t>Thanks</a:t>
            </a:r>
          </a:p>
        </p:txBody>
      </p:sp>
      <p:pic>
        <p:nvPicPr>
          <p:cNvPr id="4098" name="Picture 2" descr="dadreamer">
            <a:extLst>
              <a:ext uri="{FF2B5EF4-FFF2-40B4-BE49-F238E27FC236}">
                <a16:creationId xmlns:a16="http://schemas.microsoft.com/office/drawing/2014/main" id="{23DC6B9E-84FF-D6F8-78B0-2AA2EB4EC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152" y="1377811"/>
            <a:ext cx="695324" cy="69532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haunR">
            <a:extLst>
              <a:ext uri="{FF2B5EF4-FFF2-40B4-BE49-F238E27FC236}">
                <a16:creationId xmlns:a16="http://schemas.microsoft.com/office/drawing/2014/main" id="{661FA863-35B2-4382-B7CF-940ECC93AB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382" y="1293182"/>
            <a:ext cx="966216" cy="97695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ooovahh">
            <a:extLst>
              <a:ext uri="{FF2B5EF4-FFF2-40B4-BE49-F238E27FC236}">
                <a16:creationId xmlns:a16="http://schemas.microsoft.com/office/drawing/2014/main" id="{EB06DE11-F343-67CA-7F40-82F26BA61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0102" y="2814210"/>
            <a:ext cx="695325" cy="8572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45D2847-D153-FBB8-6A00-49D52F251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4967" y="2814210"/>
            <a:ext cx="762000" cy="8572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vatar">
            <a:extLst>
              <a:ext uri="{FF2B5EF4-FFF2-40B4-BE49-F238E27FC236}">
                <a16:creationId xmlns:a16="http://schemas.microsoft.com/office/drawing/2014/main" id="{949A8586-44A8-AC21-B3A1-4FEFE6B3F3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5511" y="1355666"/>
            <a:ext cx="1151382" cy="115138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jkodosky">
            <a:extLst>
              <a:ext uri="{FF2B5EF4-FFF2-40B4-BE49-F238E27FC236}">
                <a16:creationId xmlns:a16="http://schemas.microsoft.com/office/drawing/2014/main" id="{2BF02AE1-8133-A6DD-8BF0-564D7D1295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1007" y="2777601"/>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altenbach">
            <a:extLst>
              <a:ext uri="{FF2B5EF4-FFF2-40B4-BE49-F238E27FC236}">
                <a16:creationId xmlns:a16="http://schemas.microsoft.com/office/drawing/2014/main" id="{3CF93411-7B1D-F147-8EC5-2586DBEBB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0711" y="2945441"/>
            <a:ext cx="1225618" cy="68941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arren">
            <a:extLst>
              <a:ext uri="{FF2B5EF4-FFF2-40B4-BE49-F238E27FC236}">
                <a16:creationId xmlns:a16="http://schemas.microsoft.com/office/drawing/2014/main" id="{4961F0D1-24D5-D4E4-801A-AB4410A73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63064" y="4050584"/>
            <a:ext cx="695323" cy="695323"/>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2C1F8832-9851-B5BD-4B29-60383C7ED6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4467" y="4269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Daklu">
            <a:extLst>
              <a:ext uri="{FF2B5EF4-FFF2-40B4-BE49-F238E27FC236}">
                <a16:creationId xmlns:a16="http://schemas.microsoft.com/office/drawing/2014/main" id="{361C9FDC-0CF4-F61B-E7B4-EEFD9328588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3990" y="3864846"/>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asbo">
            <a:extLst>
              <a:ext uri="{FF2B5EF4-FFF2-40B4-BE49-F238E27FC236}">
                <a16:creationId xmlns:a16="http://schemas.microsoft.com/office/drawing/2014/main" id="{CF724772-7E3B-AB2F-B030-F113A32D37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8622" y="381062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0" name="Picture 24" descr="Ton Plomp">
            <a:extLst>
              <a:ext uri="{FF2B5EF4-FFF2-40B4-BE49-F238E27FC236}">
                <a16:creationId xmlns:a16="http://schemas.microsoft.com/office/drawing/2014/main" id="{5325D281-315A-17A9-F7D6-AA36C3CDB5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1217" y="4212753"/>
            <a:ext cx="127635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descr="Antoine Chalons">
            <a:extLst>
              <a:ext uri="{FF2B5EF4-FFF2-40B4-BE49-F238E27FC236}">
                <a16:creationId xmlns:a16="http://schemas.microsoft.com/office/drawing/2014/main" id="{5225E113-79C0-FEC8-E8B9-4D70DD402F0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0102" y="5419586"/>
            <a:ext cx="935354" cy="935354"/>
          </a:xfrm>
          <a:prstGeom prst="rect">
            <a:avLst/>
          </a:prstGeom>
          <a:noFill/>
          <a:extLst>
            <a:ext uri="{909E8E84-426E-40DD-AFC4-6F175D3DCCD1}">
              <a14:hiddenFill xmlns:a14="http://schemas.microsoft.com/office/drawing/2010/main">
                <a:solidFill>
                  <a:srgbClr val="FFFFFF"/>
                </a:solidFill>
              </a14:hiddenFill>
            </a:ext>
          </a:extLst>
        </p:spPr>
      </p:pic>
      <p:pic>
        <p:nvPicPr>
          <p:cNvPr id="4124" name="Picture 28" descr="jgcode">
            <a:extLst>
              <a:ext uri="{FF2B5EF4-FFF2-40B4-BE49-F238E27FC236}">
                <a16:creationId xmlns:a16="http://schemas.microsoft.com/office/drawing/2014/main" id="{A82DE723-B043-776B-DB54-A5BB39DB33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69160" y="540244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6" name="Picture 30" descr="crelf">
            <a:extLst>
              <a:ext uri="{FF2B5EF4-FFF2-40B4-BE49-F238E27FC236}">
                <a16:creationId xmlns:a16="http://schemas.microsoft.com/office/drawing/2014/main" id="{D78C8F73-DCB0-9E40-6AE5-65A738FFB4C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776979" y="508969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28" name="Picture 32" descr="mje">
            <a:extLst>
              <a:ext uri="{FF2B5EF4-FFF2-40B4-BE49-F238E27FC236}">
                <a16:creationId xmlns:a16="http://schemas.microsoft.com/office/drawing/2014/main" id="{D51665E3-DBE8-9710-788C-00F447EC03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86869" y="501285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30" name="Picture 34" descr="Michael Aivaliotis">
            <a:extLst>
              <a:ext uri="{FF2B5EF4-FFF2-40B4-BE49-F238E27FC236}">
                <a16:creationId xmlns:a16="http://schemas.microsoft.com/office/drawing/2014/main" id="{EAAA069D-7821-F258-BC44-53CE7EF6A9E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25802" y="1355667"/>
            <a:ext cx="914468" cy="914468"/>
          </a:xfrm>
          <a:prstGeom prst="rect">
            <a:avLst/>
          </a:prstGeom>
          <a:noFill/>
          <a:extLst>
            <a:ext uri="{909E8E84-426E-40DD-AFC4-6F175D3DCCD1}">
              <a14:hiddenFill xmlns:a14="http://schemas.microsoft.com/office/drawing/2010/main">
                <a:solidFill>
                  <a:srgbClr val="FFFFFF"/>
                </a:solidFill>
              </a14:hiddenFill>
            </a:ext>
          </a:extLst>
        </p:spPr>
      </p:pic>
      <p:pic>
        <p:nvPicPr>
          <p:cNvPr id="4132" name="Picture 36" descr="shoneill">
            <a:extLst>
              <a:ext uri="{FF2B5EF4-FFF2-40B4-BE49-F238E27FC236}">
                <a16:creationId xmlns:a16="http://schemas.microsoft.com/office/drawing/2014/main" id="{34F5A8B6-D8D4-2265-FF0C-C6A44C98CC2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325802" y="2534447"/>
            <a:ext cx="120967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4134" name="Picture 38" descr="Francois Normandin">
            <a:extLst>
              <a:ext uri="{FF2B5EF4-FFF2-40B4-BE49-F238E27FC236}">
                <a16:creationId xmlns:a16="http://schemas.microsoft.com/office/drawing/2014/main" id="{4BBC9919-7EA9-6B2E-B186-9A4CC7365E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91042" y="4098453"/>
            <a:ext cx="1209675" cy="1209675"/>
          </a:xfrm>
          <a:prstGeom prst="rect">
            <a:avLst/>
          </a:prstGeom>
          <a:noFill/>
          <a:extLst>
            <a:ext uri="{909E8E84-426E-40DD-AFC4-6F175D3DCCD1}">
              <a14:hiddenFill xmlns:a14="http://schemas.microsoft.com/office/drawing/2010/main">
                <a:solidFill>
                  <a:srgbClr val="FFFFFF"/>
                </a:solidFill>
              </a14:hiddenFill>
            </a:ext>
          </a:extLst>
        </p:spPr>
      </p:pic>
      <p:pic>
        <p:nvPicPr>
          <p:cNvPr id="4136" name="Picture 40" descr="MikaelH">
            <a:extLst>
              <a:ext uri="{FF2B5EF4-FFF2-40B4-BE49-F238E27FC236}">
                <a16:creationId xmlns:a16="http://schemas.microsoft.com/office/drawing/2014/main" id="{C9BB3F08-9330-48E2-92BB-9E22B5BDD8D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83905" y="879416"/>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38" name="Picture 42" descr="Taggart">
            <a:extLst>
              <a:ext uri="{FF2B5EF4-FFF2-40B4-BE49-F238E27FC236}">
                <a16:creationId xmlns:a16="http://schemas.microsoft.com/office/drawing/2014/main" id="{6E8F614C-480C-B7D8-CEC8-B7217136699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00539" y="2382386"/>
            <a:ext cx="71437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40" name="Picture 44" descr="nancyj">
            <a:extLst>
              <a:ext uri="{FF2B5EF4-FFF2-40B4-BE49-F238E27FC236}">
                <a16:creationId xmlns:a16="http://schemas.microsoft.com/office/drawing/2014/main" id="{5EAEC0D1-FE22-03D8-5D8D-D1E871358140}"/>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2646" y="1072918"/>
            <a:ext cx="884301" cy="1130310"/>
          </a:xfrm>
          <a:prstGeom prst="rect">
            <a:avLst/>
          </a:prstGeom>
          <a:noFill/>
          <a:extLst>
            <a:ext uri="{909E8E84-426E-40DD-AFC4-6F175D3DCCD1}">
              <a14:hiddenFill xmlns:a14="http://schemas.microsoft.com/office/drawing/2010/main">
                <a:solidFill>
                  <a:srgbClr val="FFFFFF"/>
                </a:solidFill>
              </a14:hiddenFill>
            </a:ext>
          </a:extLst>
        </p:spPr>
      </p:pic>
      <p:pic>
        <p:nvPicPr>
          <p:cNvPr id="4142" name="Picture 46" descr="Terry_ALE">
            <a:extLst>
              <a:ext uri="{FF2B5EF4-FFF2-40B4-BE49-F238E27FC236}">
                <a16:creationId xmlns:a16="http://schemas.microsoft.com/office/drawing/2014/main" id="{B899AC80-C28B-DD2F-FD67-CCBDB07DF93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10830" y="5638380"/>
            <a:ext cx="686809" cy="686809"/>
          </a:xfrm>
          <a:prstGeom prst="rect">
            <a:avLst/>
          </a:prstGeom>
          <a:noFill/>
          <a:extLst>
            <a:ext uri="{909E8E84-426E-40DD-AFC4-6F175D3DCCD1}">
              <a14:hiddenFill xmlns:a14="http://schemas.microsoft.com/office/drawing/2010/main">
                <a:solidFill>
                  <a:srgbClr val="FFFFFF"/>
                </a:solidFill>
              </a14:hiddenFill>
            </a:ext>
          </a:extLst>
        </p:spPr>
      </p:pic>
      <p:pic>
        <p:nvPicPr>
          <p:cNvPr id="4144" name="Picture 48" descr="Thoric">
            <a:extLst>
              <a:ext uri="{FF2B5EF4-FFF2-40B4-BE49-F238E27FC236}">
                <a16:creationId xmlns:a16="http://schemas.microsoft.com/office/drawing/2014/main" id="{035C3449-E38F-A931-9B57-D509FFA168E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60738" y="4236444"/>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4146" name="Picture 50" descr="Ben">
            <a:extLst>
              <a:ext uri="{FF2B5EF4-FFF2-40B4-BE49-F238E27FC236}">
                <a16:creationId xmlns:a16="http://schemas.microsoft.com/office/drawing/2014/main" id="{A04BAAE3-3DFF-C50C-845B-C53F9AEDBC1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507207" y="5670698"/>
            <a:ext cx="627026" cy="627026"/>
          </a:xfrm>
          <a:prstGeom prst="rect">
            <a:avLst/>
          </a:prstGeom>
          <a:noFill/>
          <a:extLst>
            <a:ext uri="{909E8E84-426E-40DD-AFC4-6F175D3DCCD1}">
              <a14:hiddenFill xmlns:a14="http://schemas.microsoft.com/office/drawing/2010/main">
                <a:solidFill>
                  <a:srgbClr val="FFFFFF"/>
                </a:solidFill>
              </a14:hiddenFill>
            </a:ext>
          </a:extLst>
        </p:spPr>
      </p:pic>
      <p:pic>
        <p:nvPicPr>
          <p:cNvPr id="4148" name="Picture 52" descr="Jim_Kring">
            <a:extLst>
              <a:ext uri="{FF2B5EF4-FFF2-40B4-BE49-F238E27FC236}">
                <a16:creationId xmlns:a16="http://schemas.microsoft.com/office/drawing/2014/main" id="{9CE01A81-73E0-D7FC-E406-C5DA3A4D2C28}"/>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350365" y="5518147"/>
            <a:ext cx="857250" cy="857250"/>
          </a:xfrm>
          <a:prstGeom prst="rect">
            <a:avLst/>
          </a:prstGeom>
          <a:noFill/>
          <a:extLst>
            <a:ext uri="{909E8E84-426E-40DD-AFC4-6F175D3DCCD1}">
              <a14:hiddenFill xmlns:a14="http://schemas.microsoft.com/office/drawing/2010/main">
                <a:solidFill>
                  <a:srgbClr val="FFFFFF"/>
                </a:solidFill>
              </a14:hiddenFill>
            </a:ext>
          </a:extLst>
        </p:spPr>
      </p:pic>
      <p:pic>
        <p:nvPicPr>
          <p:cNvPr id="4150" name="Picture 54" descr="chilly_charly">
            <a:extLst>
              <a:ext uri="{FF2B5EF4-FFF2-40B4-BE49-F238E27FC236}">
                <a16:creationId xmlns:a16="http://schemas.microsoft.com/office/drawing/2014/main" id="{2AC99EBC-553F-F420-AD50-44872E2BCA2C}"/>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579232" y="5620828"/>
            <a:ext cx="715511" cy="715511"/>
          </a:xfrm>
          <a:prstGeom prst="rect">
            <a:avLst/>
          </a:prstGeom>
          <a:noFill/>
          <a:extLst>
            <a:ext uri="{909E8E84-426E-40DD-AFC4-6F175D3DCCD1}">
              <a14:hiddenFill xmlns:a14="http://schemas.microsoft.com/office/drawing/2010/main">
                <a:solidFill>
                  <a:srgbClr val="FFFFFF"/>
                </a:solidFill>
              </a14:hiddenFill>
            </a:ext>
          </a:extLst>
        </p:spPr>
      </p:pic>
      <p:pic>
        <p:nvPicPr>
          <p:cNvPr id="4152" name="Picture 56" descr="FabiolaDelaCueva">
            <a:extLst>
              <a:ext uri="{FF2B5EF4-FFF2-40B4-BE49-F238E27FC236}">
                <a16:creationId xmlns:a16="http://schemas.microsoft.com/office/drawing/2014/main" id="{50C881BE-995B-6838-45F5-459EB9F00C6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82208" y="5454393"/>
            <a:ext cx="1048379" cy="1048379"/>
          </a:xfrm>
          <a:prstGeom prst="rect">
            <a:avLst/>
          </a:prstGeom>
          <a:noFill/>
          <a:extLst>
            <a:ext uri="{909E8E84-426E-40DD-AFC4-6F175D3DCCD1}">
              <a14:hiddenFill xmlns:a14="http://schemas.microsoft.com/office/drawing/2010/main">
                <a:solidFill>
                  <a:srgbClr val="FFFFFF"/>
                </a:solidFill>
              </a14:hiddenFill>
            </a:ext>
          </a:extLst>
        </p:spPr>
      </p:pic>
      <p:pic>
        <p:nvPicPr>
          <p:cNvPr id="4154" name="Picture 58" descr="Olivier-JOURDAN">
            <a:extLst>
              <a:ext uri="{FF2B5EF4-FFF2-40B4-BE49-F238E27FC236}">
                <a16:creationId xmlns:a16="http://schemas.microsoft.com/office/drawing/2014/main" id="{B7A36255-1467-84A2-EC40-25847CB2C7B2}"/>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1091103" y="557281"/>
            <a:ext cx="644270" cy="644270"/>
          </a:xfrm>
          <a:prstGeom prst="rect">
            <a:avLst/>
          </a:prstGeom>
          <a:noFill/>
          <a:extLst>
            <a:ext uri="{909E8E84-426E-40DD-AFC4-6F175D3DCCD1}">
              <a14:hiddenFill xmlns:a14="http://schemas.microsoft.com/office/drawing/2010/main">
                <a:solidFill>
                  <a:srgbClr val="FFFFFF"/>
                </a:solidFill>
              </a14:hiddenFill>
            </a:ext>
          </a:extLst>
        </p:spPr>
      </p:pic>
      <p:pic>
        <p:nvPicPr>
          <p:cNvPr id="4156" name="Picture 60" descr="Dennis_Knutson">
            <a:extLst>
              <a:ext uri="{FF2B5EF4-FFF2-40B4-BE49-F238E27FC236}">
                <a16:creationId xmlns:a16="http://schemas.microsoft.com/office/drawing/2014/main" id="{4B79BE2C-BC99-0413-DFA0-0A0FD31DB2B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89822" y="437955"/>
            <a:ext cx="1128823" cy="634963"/>
          </a:xfrm>
          <a:prstGeom prst="rect">
            <a:avLst/>
          </a:prstGeom>
          <a:noFill/>
          <a:extLst>
            <a:ext uri="{909E8E84-426E-40DD-AFC4-6F175D3DCCD1}">
              <a14:hiddenFill xmlns:a14="http://schemas.microsoft.com/office/drawing/2010/main">
                <a:solidFill>
                  <a:srgbClr val="FFFFFF"/>
                </a:solidFill>
              </a14:hiddenFill>
            </a:ext>
          </a:extLst>
        </p:spPr>
      </p:pic>
      <p:pic>
        <p:nvPicPr>
          <p:cNvPr id="4158" name="Picture 62" descr="LAVA">
            <a:extLst>
              <a:ext uri="{FF2B5EF4-FFF2-40B4-BE49-F238E27FC236}">
                <a16:creationId xmlns:a16="http://schemas.microsoft.com/office/drawing/2014/main" id="{5B284898-B4ED-92EE-A5B3-FD2AD86EF80C}"/>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14763" y="216614"/>
            <a:ext cx="4257675"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877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C91CAA3-BB60-A850-C911-A00F5D3FB7ED}"/>
              </a:ext>
            </a:extLst>
          </p:cNvPr>
          <p:cNvSpPr>
            <a:spLocks noGrp="1"/>
          </p:cNvSpPr>
          <p:nvPr>
            <p:ph idx="1"/>
          </p:nvPr>
        </p:nvSpPr>
        <p:spPr>
          <a:xfrm>
            <a:off x="179832" y="197993"/>
            <a:ext cx="10515600" cy="4351338"/>
          </a:xfrm>
        </p:spPr>
        <p:txBody>
          <a:bodyPr/>
          <a:lstStyle/>
          <a:p>
            <a:r>
              <a:rPr lang="en-GB" dirty="0"/>
              <a:t>Setting expectations</a:t>
            </a:r>
          </a:p>
        </p:txBody>
      </p:sp>
      <p:pic>
        <p:nvPicPr>
          <p:cNvPr id="5122" name="Picture 2" descr="A first look at Unreal Engine 5 - Unreal Engine">
            <a:extLst>
              <a:ext uri="{FF2B5EF4-FFF2-40B4-BE49-F238E27FC236}">
                <a16:creationId xmlns:a16="http://schemas.microsoft.com/office/drawing/2014/main" id="{F5A2196C-96AD-2407-6F0B-B96190C5A1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224" y="1106424"/>
            <a:ext cx="6973824" cy="3922776"/>
          </a:xfrm>
          <a:prstGeom prst="rect">
            <a:avLst/>
          </a:prstGeom>
          <a:noFill/>
          <a:extLst>
            <a:ext uri="{909E8E84-426E-40DD-AFC4-6F175D3DCCD1}">
              <a14:hiddenFill xmlns:a14="http://schemas.microsoft.com/office/drawing/2010/main">
                <a:solidFill>
                  <a:srgbClr val="FFFFFF"/>
                </a:solidFill>
              </a14:hiddenFill>
            </a:ext>
          </a:extLst>
        </p:spPr>
      </p:pic>
      <p:sp>
        <p:nvSpPr>
          <p:cNvPr id="2" name="&quot;Not Allowed&quot; Symbol 1">
            <a:extLst>
              <a:ext uri="{FF2B5EF4-FFF2-40B4-BE49-F238E27FC236}">
                <a16:creationId xmlns:a16="http://schemas.microsoft.com/office/drawing/2014/main" id="{7B795DD1-638A-7BD9-23B2-826F503521F4}"/>
              </a:ext>
            </a:extLst>
          </p:cNvPr>
          <p:cNvSpPr/>
          <p:nvPr/>
        </p:nvSpPr>
        <p:spPr>
          <a:xfrm>
            <a:off x="2642616" y="475488"/>
            <a:ext cx="5925312" cy="5047488"/>
          </a:xfrm>
          <a:prstGeom prst="noSmoking">
            <a:avLst>
              <a:gd name="adj" fmla="val 7699"/>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818240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Thanks </a:t>
            </a:r>
          </a:p>
          <a:p>
            <a:pPr lvl="1"/>
            <a:r>
              <a:rPr lang="en-GB" dirty="0"/>
              <a:t>Javidx9</a:t>
            </a:r>
          </a:p>
          <a:p>
            <a:pPr lvl="1"/>
            <a:r>
              <a:rPr lang="en-GB" dirty="0"/>
              <a:t>itch.io</a:t>
            </a:r>
          </a:p>
          <a:p>
            <a:endParaRPr lang="en-GB" dirty="0"/>
          </a:p>
        </p:txBody>
      </p:sp>
      <p:pic>
        <p:nvPicPr>
          <p:cNvPr id="4" name="Picture 3">
            <a:extLst>
              <a:ext uri="{FF2B5EF4-FFF2-40B4-BE49-F238E27FC236}">
                <a16:creationId xmlns:a16="http://schemas.microsoft.com/office/drawing/2014/main" id="{2086BA0B-E2A7-1220-A012-A37E5D604BA0}"/>
              </a:ext>
            </a:extLst>
          </p:cNvPr>
          <p:cNvPicPr>
            <a:picLocks noChangeAspect="1"/>
          </p:cNvPicPr>
          <p:nvPr/>
        </p:nvPicPr>
        <p:blipFill>
          <a:blip r:embed="rId2"/>
          <a:stretch>
            <a:fillRect/>
          </a:stretch>
        </p:blipFill>
        <p:spPr>
          <a:xfrm>
            <a:off x="5149336" y="459907"/>
            <a:ext cx="6626043" cy="1471118"/>
          </a:xfrm>
          <a:prstGeom prst="rect">
            <a:avLst/>
          </a:prstGeom>
        </p:spPr>
      </p:pic>
    </p:spTree>
    <p:extLst>
      <p:ext uri="{BB962C8B-B14F-4D97-AF65-F5344CB8AC3E}">
        <p14:creationId xmlns:p14="http://schemas.microsoft.com/office/powerpoint/2010/main" val="3088980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F439F0-616F-E5EF-255A-AC5B4BBBC9E2}"/>
              </a:ext>
            </a:extLst>
          </p:cNvPr>
          <p:cNvSpPr>
            <a:spLocks noGrp="1"/>
          </p:cNvSpPr>
          <p:nvPr>
            <p:ph idx="1"/>
          </p:nvPr>
        </p:nvSpPr>
        <p:spPr>
          <a:xfrm>
            <a:off x="838200" y="764576"/>
            <a:ext cx="10515600" cy="4351338"/>
          </a:xfrm>
        </p:spPr>
        <p:txBody>
          <a:bodyPr>
            <a:normAutofit/>
          </a:bodyPr>
          <a:lstStyle/>
          <a:p>
            <a:r>
              <a:rPr lang="en-GB" dirty="0"/>
              <a:t>Start with the demo!</a:t>
            </a:r>
          </a:p>
        </p:txBody>
      </p:sp>
    </p:spTree>
    <p:extLst>
      <p:ext uri="{BB962C8B-B14F-4D97-AF65-F5344CB8AC3E}">
        <p14:creationId xmlns:p14="http://schemas.microsoft.com/office/powerpoint/2010/main" val="3039208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4633</TotalTime>
  <Words>376</Words>
  <Application>Microsoft Office PowerPoint</Application>
  <PresentationFormat>Widescreen</PresentationFormat>
  <Paragraphs>52</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Linux Libertine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Neil Pate</dc:creator>
  <cp:lastModifiedBy>Neil Pate</cp:lastModifiedBy>
  <cp:revision>22</cp:revision>
  <dcterms:created xsi:type="dcterms:W3CDTF">2022-10-05T19:09:11Z</dcterms:created>
  <dcterms:modified xsi:type="dcterms:W3CDTF">2022-11-09T21:31:46Z</dcterms:modified>
</cp:coreProperties>
</file>